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5" r:id="rId4"/>
  </p:sldMasterIdLst>
  <p:notesMasterIdLst>
    <p:notesMasterId r:id="rId14"/>
  </p:notesMasterIdLst>
  <p:handoutMasterIdLst>
    <p:handoutMasterId r:id="rId15"/>
  </p:handoutMasterIdLst>
  <p:sldIdLst>
    <p:sldId id="260" r:id="rId5"/>
    <p:sldId id="307" r:id="rId6"/>
    <p:sldId id="308" r:id="rId7"/>
    <p:sldId id="278" r:id="rId8"/>
    <p:sldId id="309" r:id="rId9"/>
    <p:sldId id="263" r:id="rId10"/>
    <p:sldId id="310" r:id="rId11"/>
    <p:sldId id="311" r:id="rId12"/>
    <p:sldId id="317" r:id="rId13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5" autoAdjust="0"/>
  </p:normalViewPr>
  <p:slideViewPr>
    <p:cSldViewPr snapToGrid="0">
      <p:cViewPr>
        <p:scale>
          <a:sx n="66" d="100"/>
          <a:sy n="66" d="100"/>
        </p:scale>
        <p:origin x="668" y="4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a Swanson" userId="3e034e68b6fd728f" providerId="LiveId" clId="{F89523AD-2F7D-467D-B67F-2F8BA7F770C7}"/>
    <pc:docChg chg="custSel modSld">
      <pc:chgData name="Greta Swanson" userId="3e034e68b6fd728f" providerId="LiveId" clId="{F89523AD-2F7D-467D-B67F-2F8BA7F770C7}" dt="2024-08-27T19:06:34.398" v="0" actId="478"/>
      <pc:docMkLst>
        <pc:docMk/>
      </pc:docMkLst>
      <pc:sldChg chg="delSp mod">
        <pc:chgData name="Greta Swanson" userId="3e034e68b6fd728f" providerId="LiveId" clId="{F89523AD-2F7D-467D-B67F-2F8BA7F770C7}" dt="2024-08-27T19:06:34.398" v="0" actId="478"/>
        <pc:sldMkLst>
          <pc:docMk/>
          <pc:sldMk cId="520000563" sldId="278"/>
        </pc:sldMkLst>
        <pc:spChg chg="del">
          <ac:chgData name="Greta Swanson" userId="3e034e68b6fd728f" providerId="LiveId" clId="{F89523AD-2F7D-467D-B67F-2F8BA7F770C7}" dt="2024-08-27T19:06:34.398" v="0" actId="478"/>
          <ac:spMkLst>
            <pc:docMk/>
            <pc:sldMk cId="520000563" sldId="278"/>
            <ac:spMk id="11" creationId="{000EBDF4-3413-FCF9-2E25-9A254A61F2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774971912376"/>
          <c:y val="6.805386408712899E-2"/>
          <c:w val="0.78982250280876243"/>
          <c:h val="0.62101622134330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 opportunities for consultation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6-4B0E-A2D3-11DB123951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ability to change projects to mitigate impacts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6-4B0E-A2D3-11DB123951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increased effectiveness of consultation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86-4B0E-A2D3-11DB123951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improvements as a result of the laws</c:v>
                </c:pt>
              </c:strCache>
            </c:strRef>
          </c:tx>
          <c:spPr>
            <a:solidFill>
              <a:schemeClr val="accent4"/>
            </a:solidFill>
            <a:ln w="5080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86-4B0E-A2D3-11DB123951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86-4B0E-A2D3-11DB123951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9"/>
        <c:overlap val="-27"/>
        <c:axId val="1817303184"/>
        <c:axId val="1817309904"/>
      </c:barChart>
      <c:catAx>
        <c:axId val="181730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7309904"/>
        <c:crosses val="autoZero"/>
        <c:auto val="1"/>
        <c:lblAlgn val="ctr"/>
        <c:lblOffset val="100"/>
        <c:noMultiLvlLbl val="0"/>
      </c:catAx>
      <c:valAx>
        <c:axId val="1817309904"/>
        <c:scaling>
          <c:orientation val="minMax"/>
          <c:max val="1"/>
        </c:scaling>
        <c:delete val="0"/>
        <c:axPos val="l"/>
        <c:majorGridlines>
          <c:spPr>
            <a:ln w="762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303184"/>
        <c:crosses val="autoZero"/>
        <c:crossBetween val="between"/>
      </c:valAx>
      <c:spPr>
        <a:solidFill>
          <a:schemeClr val="bg2"/>
        </a:solidFill>
        <a:ln w="88900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573770491803279"/>
          <c:y val="0.71863564582851192"/>
          <c:w val="0.82903981264637006"/>
          <c:h val="0.26549134160493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 cmpd="sng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8/27/2024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Context: Cultural heritage both powerful yet fragile. Our project is focused on how government-to-government consultation can help Tribes protect their cultural heritage and environmental interests and, ultimately, health and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/>
            <a:fld id="{2517C2C6-1085-4BA4-AACE-966B2242F9D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923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29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6223220"/>
            <a:ext cx="4422328" cy="6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36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12" y="0"/>
            <a:ext cx="2338988" cy="219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81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12" y="0"/>
            <a:ext cx="2338988" cy="219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76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33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76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965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089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0" y="-1955883"/>
            <a:ext cx="8917230" cy="10769768"/>
            <a:chOff x="11114088" y="2251961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4088" y="2251961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7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283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474" y="1143000"/>
            <a:ext cx="5083527" cy="1524000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01" y="2667001"/>
            <a:ext cx="5091289" cy="2819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5189713-E049-4B58-BC20-FBDB983A5682}"/>
              </a:ext>
            </a:extLst>
          </p:cNvPr>
          <p:cNvSpPr txBox="1">
            <a:spLocks/>
          </p:cNvSpPr>
          <p:nvPr userDrawn="1"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E7712CC2-F482-4DCC-80E5-1606FA0A9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0" y="3246121"/>
            <a:ext cx="1371600" cy="1810511"/>
          </a:xfrm>
          <a:prstGeom prst="rect">
            <a:avLst/>
          </a:prstGeom>
        </p:spPr>
      </p:pic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1D63535F-EB4B-4C91-9A1D-055E83654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24716"/>
            <a:ext cx="1371600" cy="137160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21A9245-0086-44C9-9439-12062D2186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0" y="167377"/>
            <a:ext cx="1371600" cy="1341389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A1B78EB6-416D-4E99-9D2F-5EAE6C07AB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0" y="1626235"/>
            <a:ext cx="1371600" cy="1452966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6E14A85C-C93D-4EA9-8230-45F710ADCC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02" y="497340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3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7" y="459874"/>
            <a:ext cx="2463297" cy="287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10261600" y="6250165"/>
            <a:ext cx="167221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3200" y="6248401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60800" y="6250164"/>
            <a:ext cx="52832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244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90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18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85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874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2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15412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/>
            </a:gs>
            <a:gs pos="100000">
              <a:schemeClr val="accent5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3000">
              <a:schemeClr val="accent1"/>
            </a:gs>
            <a:gs pos="100000">
              <a:srgbClr val="117450"/>
            </a:gs>
            <a:gs pos="98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30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i.org/tribal-polici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mailto:consultationhub@el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5537200"/>
            <a:ext cx="6123432" cy="1544320"/>
          </a:xfrm>
        </p:spPr>
        <p:txBody>
          <a:bodyPr>
            <a:noAutofit/>
          </a:bodyPr>
          <a:lstStyle/>
          <a:p>
            <a:pPr algn="r"/>
            <a:br>
              <a:rPr lang="en-US" sz="2400" dirty="0"/>
            </a:br>
            <a:r>
              <a:rPr lang="en-US" sz="2400" dirty="0"/>
              <a:t>	</a:t>
            </a:r>
            <a:br>
              <a:rPr lang="en-US" sz="2400" dirty="0"/>
            </a:br>
            <a:br>
              <a:rPr lang="en-US" sz="2400" b="0" i="1" cap="none" dirty="0"/>
            </a:br>
            <a:br>
              <a:rPr lang="en-US" sz="2400" b="0" i="1" cap="none" dirty="0"/>
            </a:br>
            <a:br>
              <a:rPr lang="en-US" sz="24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2000" b="0" i="1" cap="none" dirty="0"/>
            </a:br>
            <a:br>
              <a:rPr lang="en-US" sz="1800" b="0" i="1" cap="none" dirty="0"/>
            </a:br>
            <a:r>
              <a:rPr lang="en-US" sz="1800" b="0" i="1" cap="none" dirty="0"/>
              <a:t>Greta Swanson</a:t>
            </a:r>
            <a:br>
              <a:rPr lang="en-US" sz="1800" b="0" i="1" cap="none" dirty="0"/>
            </a:br>
            <a:br>
              <a:rPr lang="en-US" sz="1800" b="0" i="1" cap="none" dirty="0"/>
            </a:br>
            <a:r>
              <a:rPr lang="en-US" sz="1600" dirty="0"/>
              <a:t>Environmental Law Institute</a:t>
            </a:r>
            <a:br>
              <a:rPr lang="en-US" sz="1600" dirty="0"/>
            </a:br>
            <a:r>
              <a:rPr lang="en-US" sz="1600" dirty="0"/>
              <a:t>August 14, 2024</a:t>
            </a:r>
            <a:br>
              <a:rPr lang="en-US" sz="1800" dirty="0"/>
            </a:br>
            <a:endParaRPr lang="en-US" sz="24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B773D-74F5-49CC-8676-CED9EF1C1488}"/>
              </a:ext>
            </a:extLst>
          </p:cNvPr>
          <p:cNvSpPr txBox="1"/>
          <p:nvPr/>
        </p:nvSpPr>
        <p:spPr>
          <a:xfrm>
            <a:off x="457200" y="5719919"/>
            <a:ext cx="51084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Support for this project was provided by the Robert Wood Johnson Foundation’s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Policies for Action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program</a:t>
            </a:r>
            <a:r>
              <a:rPr lang="en-US" sz="1300" dirty="0">
                <a:solidFill>
                  <a:srgbClr val="4A4A4A"/>
                </a:solidFill>
                <a:latin typeface="lato" panose="020F0502020204030203" pitchFamily="34" charset="0"/>
              </a:rPr>
              <a:t> and the </a:t>
            </a:r>
            <a:r>
              <a:rPr lang="en-US" sz="1300" b="1" dirty="0">
                <a:solidFill>
                  <a:srgbClr val="4A4A4A"/>
                </a:solidFill>
                <a:latin typeface="lato" panose="020F0502020204030203" pitchFamily="34" charset="0"/>
              </a:rPr>
              <a:t>Henry Luce Foundation.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views expressed here do not necessarily reflect the views of the Foundations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A5B99-B39A-65DD-97AC-D79CF246B101}"/>
              </a:ext>
            </a:extLst>
          </p:cNvPr>
          <p:cNvSpPr txBox="1"/>
          <p:nvPr/>
        </p:nvSpPr>
        <p:spPr>
          <a:xfrm>
            <a:off x="1703673" y="297817"/>
            <a:ext cx="88167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ADVANCING TRIBAL SOVEREIGNTY IN STATE AND LOCAL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TRIBAL CONSULTATION </a:t>
            </a:r>
          </a:p>
        </p:txBody>
      </p:sp>
      <p:pic>
        <p:nvPicPr>
          <p:cNvPr id="10" name="Picture Placeholder 55" descr="A picture containing logo&#10;&#10;Description automatically generated">
            <a:extLst>
              <a:ext uri="{FF2B5EF4-FFF2-40B4-BE49-F238E27FC236}">
                <a16:creationId xmlns:a16="http://schemas.microsoft.com/office/drawing/2014/main" id="{C7643B63-6206-8CD3-5B23-A0C56FFF1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701" y="3713171"/>
            <a:ext cx="1050264" cy="1050264"/>
          </a:xfrm>
          <a:prstGeom prst="ellipse">
            <a:avLst/>
          </a:prstGeom>
        </p:spPr>
      </p:pic>
      <p:pic>
        <p:nvPicPr>
          <p:cNvPr id="11" name="Picture Placeholder 53">
            <a:extLst>
              <a:ext uri="{FF2B5EF4-FFF2-40B4-BE49-F238E27FC236}">
                <a16:creationId xmlns:a16="http://schemas.microsoft.com/office/drawing/2014/main" id="{A36E0131-340E-E72F-5924-F2B28A9F9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2853" y="3758777"/>
            <a:ext cx="1107403" cy="973138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0476C4-077A-18FF-311F-482C72E99E46}"/>
              </a:ext>
            </a:extLst>
          </p:cNvPr>
          <p:cNvSpPr txBox="1"/>
          <p:nvPr/>
        </p:nvSpPr>
        <p:spPr>
          <a:xfrm>
            <a:off x="898135" y="4945298"/>
            <a:ext cx="2113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/>
              <a:t>National association </a:t>
            </a:r>
          </a:p>
          <a:p>
            <a:r>
              <a:rPr lang="en-US" sz="1200" b="1" cap="all" dirty="0"/>
              <a:t>of tribal historic </a:t>
            </a:r>
          </a:p>
          <a:p>
            <a:r>
              <a:rPr lang="en-US" sz="1200" b="1" cap="all" dirty="0"/>
              <a:t>preservation officers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8BBD7-4F6E-9A31-A24C-21763B5B46D6}"/>
              </a:ext>
            </a:extLst>
          </p:cNvPr>
          <p:cNvSpPr txBox="1"/>
          <p:nvPr/>
        </p:nvSpPr>
        <p:spPr>
          <a:xfrm>
            <a:off x="3617138" y="4955967"/>
            <a:ext cx="2113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cap="all" dirty="0"/>
              <a:t>Swinomish elder </a:t>
            </a:r>
          </a:p>
          <a:p>
            <a:pPr>
              <a:spcBef>
                <a:spcPts val="0"/>
              </a:spcBef>
            </a:pPr>
            <a:r>
              <a:rPr lang="en-US" sz="1200" b="1" cap="all" dirty="0" err="1"/>
              <a:t>larry</a:t>
            </a:r>
            <a:r>
              <a:rPr lang="en-US" sz="1200" b="1" cap="all" dirty="0"/>
              <a:t> </a:t>
            </a:r>
            <a:r>
              <a:rPr lang="en-US" sz="1200" b="1" cap="all" dirty="0" err="1"/>
              <a:t>campbell</a:t>
            </a:r>
            <a:r>
              <a:rPr lang="en-US" sz="1200" b="1" cap="all" dirty="0"/>
              <a:t>† &amp; </a:t>
            </a:r>
          </a:p>
          <a:p>
            <a:pPr>
              <a:spcBef>
                <a:spcPts val="0"/>
              </a:spcBef>
            </a:pPr>
            <a:r>
              <a:rPr lang="en-US" sz="1200" b="1" cap="all" dirty="0"/>
              <a:t>Dr. Jamie </a:t>
            </a:r>
            <a:r>
              <a:rPr lang="en-US" sz="1200" b="1" cap="all" dirty="0" err="1"/>
              <a:t>donatuto</a:t>
            </a:r>
            <a:endParaRPr lang="en-US" sz="1200" b="1" cap="al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69CDA-1218-90A2-67DB-0B70856AFF1C}"/>
              </a:ext>
            </a:extLst>
          </p:cNvPr>
          <p:cNvSpPr/>
          <p:nvPr/>
        </p:nvSpPr>
        <p:spPr>
          <a:xfrm>
            <a:off x="6270859" y="5047226"/>
            <a:ext cx="2089800" cy="5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NATIVE AMERICAN RIGHTS FUND/NATIONAL INDIAN LAW LIBRARY</a:t>
            </a:r>
          </a:p>
        </p:txBody>
      </p:sp>
      <p:pic>
        <p:nvPicPr>
          <p:cNvPr id="18" name="Picture Placeholder 51" descr="A picture containing logo&#10;&#10;Description automatically generated">
            <a:extLst>
              <a:ext uri="{FF2B5EF4-FFF2-40B4-BE49-F238E27FC236}">
                <a16:creationId xmlns:a16="http://schemas.microsoft.com/office/drawing/2014/main" id="{07ADD237-6BD5-47BE-4C0D-18AFDE832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800"/>
          <a:stretch>
            <a:fillRect/>
          </a:stretch>
        </p:blipFill>
        <p:spPr>
          <a:xfrm>
            <a:off x="9985183" y="3733799"/>
            <a:ext cx="998115" cy="998115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FC856E-9F7D-EC39-4E15-8DE3A702E363}"/>
              </a:ext>
            </a:extLst>
          </p:cNvPr>
          <p:cNvSpPr txBox="1"/>
          <p:nvPr/>
        </p:nvSpPr>
        <p:spPr>
          <a:xfrm>
            <a:off x="9441542" y="4960280"/>
            <a:ext cx="208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/>
              <a:t>Dry Creek rancheria band of </a:t>
            </a:r>
            <a:r>
              <a:rPr lang="en-US" sz="1200" b="1" cap="all" dirty="0" err="1"/>
              <a:t>pomo</a:t>
            </a:r>
            <a:r>
              <a:rPr lang="en-US" sz="1200" b="1" cap="all" dirty="0"/>
              <a:t> Indians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1632E7A-156B-3543-A369-1FFEEF31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59" y="3651370"/>
            <a:ext cx="1138486" cy="14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" descr="Image preview">
            <a:extLst>
              <a:ext uri="{FF2B5EF4-FFF2-40B4-BE49-F238E27FC236}">
                <a16:creationId xmlns:a16="http://schemas.microsoft.com/office/drawing/2014/main" id="{F62C24D5-3746-5966-105F-FD2690458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6" descr="Image preview">
            <a:extLst>
              <a:ext uri="{FF2B5EF4-FFF2-40B4-BE49-F238E27FC236}">
                <a16:creationId xmlns:a16="http://schemas.microsoft.com/office/drawing/2014/main" id="{79E1141B-A875-9CD8-0534-7BFD7CBFAC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198CCA10-F5BC-21EB-E684-9296BE3F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28" y="3692355"/>
            <a:ext cx="1232493" cy="1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1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TRIBAL CONSULTATION IN California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F5BD7-47E5-70AE-1C1E-2A1EA855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Effectiveness </a:t>
            </a:r>
            <a:r>
              <a:rPr lang="en-US" sz="3200" dirty="0">
                <a:solidFill>
                  <a:schemeClr val="bg1"/>
                </a:solidFill>
              </a:rPr>
              <a:t>of two California laws – SB 18 and AB 52 – from perspective of Tribes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Challenges</a:t>
            </a:r>
            <a:r>
              <a:rPr lang="en-US" sz="3200" dirty="0">
                <a:solidFill>
                  <a:schemeClr val="bg1"/>
                </a:solidFill>
              </a:rPr>
              <a:t> of sub-national Tribal consultation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Study: </a:t>
            </a:r>
            <a:r>
              <a:rPr lang="en-US" sz="3200" dirty="0">
                <a:solidFill>
                  <a:schemeClr val="bg1"/>
                </a:solidFill>
              </a:rPr>
              <a:t>Interviews, case studies, Indigenous Health Indicators,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Tribal survey,</a:t>
            </a:r>
            <a:r>
              <a:rPr lang="en-US" sz="3200" dirty="0">
                <a:solidFill>
                  <a:schemeClr val="bg1"/>
                </a:solidFill>
              </a:rPr>
              <a:t>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E2FBDB-D98E-A792-2FD2-DD26639FD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Tribal goals </a:t>
            </a:r>
            <a:r>
              <a:rPr lang="en-US" dirty="0"/>
              <a:t>for consultation under SB 18 and AB 52</a:t>
            </a:r>
          </a:p>
          <a:p>
            <a:pPr lvl="1"/>
            <a:endParaRPr lang="en-US" sz="2800" dirty="0"/>
          </a:p>
          <a:p>
            <a:r>
              <a:rPr lang="en-US" b="1" dirty="0"/>
              <a:t>Increased opportunities </a:t>
            </a:r>
            <a:r>
              <a:rPr lang="en-US" dirty="0"/>
              <a:t>for consultation</a:t>
            </a:r>
          </a:p>
          <a:p>
            <a:pPr lvl="1"/>
            <a:endParaRPr lang="en-US" sz="2800" b="1" dirty="0"/>
          </a:p>
          <a:p>
            <a:r>
              <a:rPr lang="en-US" b="1" dirty="0"/>
              <a:t>Limitations to effectiveness</a:t>
            </a:r>
            <a:endParaRPr lang="en-US" dirty="0"/>
          </a:p>
          <a:p>
            <a:pPr lvl="1"/>
            <a:endParaRPr lang="en-US" sz="2800" dirty="0"/>
          </a:p>
          <a:p>
            <a:r>
              <a:rPr lang="en-US" dirty="0"/>
              <a:t>Minority: laws promoted </a:t>
            </a:r>
            <a:r>
              <a:rPr lang="en-US" b="1" dirty="0"/>
              <a:t>resolution of issues </a:t>
            </a:r>
          </a:p>
          <a:p>
            <a:pPr marL="0" indent="0">
              <a:buNone/>
            </a:pPr>
            <a:r>
              <a:rPr lang="en-US" b="1" dirty="0"/>
              <a:t>   and healing </a:t>
            </a:r>
            <a:r>
              <a:rPr lang="en-US" dirty="0"/>
              <a:t>for Tribal members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Results - trends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AD75AC-D6C9-5F96-DBAD-834C7AD33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7895"/>
              </p:ext>
            </p:extLst>
          </p:nvPr>
        </p:nvGraphicFramePr>
        <p:xfrm>
          <a:off x="7731760" y="1076960"/>
          <a:ext cx="4338320" cy="521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0"/>
            <a:ext cx="11150600" cy="138913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Results –  KEY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9EA5C-6141-3CCE-23E3-AC5F46D2AA8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83080" y="2029968"/>
            <a:ext cx="10337800" cy="385013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Confidentiality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Relationships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5B2F3-CBCB-C1A8-35C1-2CB6FB38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84960"/>
            <a:ext cx="10837862" cy="4592003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en-US" sz="3600" dirty="0">
                <a:solidFill>
                  <a:schemeClr val="bg1"/>
                </a:solidFill>
              </a:rPr>
              <a:t>Notification</a:t>
            </a:r>
          </a:p>
          <a:p>
            <a:pPr lvl="4"/>
            <a:endParaRPr lang="en-US" sz="2400" dirty="0"/>
          </a:p>
          <a:p>
            <a:pPr lvl="3"/>
            <a:r>
              <a:rPr lang="en-US" sz="3600" dirty="0">
                <a:solidFill>
                  <a:schemeClr val="bg1"/>
                </a:solidFill>
              </a:rPr>
              <a:t>Consultation timeline </a:t>
            </a:r>
          </a:p>
          <a:p>
            <a:pPr lvl="3"/>
            <a:endParaRPr lang="en-US" sz="3600" dirty="0">
              <a:solidFill>
                <a:schemeClr val="bg1"/>
              </a:solidFill>
            </a:endParaRPr>
          </a:p>
          <a:p>
            <a:pPr lvl="3"/>
            <a:r>
              <a:rPr lang="en-US" sz="3600" dirty="0">
                <a:solidFill>
                  <a:schemeClr val="bg1"/>
                </a:solidFill>
              </a:rPr>
              <a:t>Consultation protocols</a:t>
            </a:r>
          </a:p>
          <a:p>
            <a:pPr lvl="4"/>
            <a:endParaRPr lang="en-US" sz="3000" dirty="0"/>
          </a:p>
          <a:p>
            <a:pPr lvl="3"/>
            <a:r>
              <a:rPr lang="en-US" sz="3600" dirty="0">
                <a:solidFill>
                  <a:schemeClr val="bg1"/>
                </a:solidFill>
              </a:rPr>
              <a:t>Tribal knowledge/expertise</a:t>
            </a:r>
          </a:p>
          <a:p>
            <a:pPr lvl="3"/>
            <a:endParaRPr lang="en-US" sz="3600" dirty="0">
              <a:solidFill>
                <a:schemeClr val="bg1"/>
              </a:solidFill>
            </a:endParaRPr>
          </a:p>
          <a:p>
            <a:pPr lvl="3"/>
            <a:r>
              <a:rPr lang="en-US" sz="3600" dirty="0">
                <a:solidFill>
                  <a:schemeClr val="bg1"/>
                </a:solidFill>
              </a:rPr>
              <a:t>Creative mitigation</a:t>
            </a:r>
          </a:p>
          <a:p>
            <a:pPr lvl="3"/>
            <a:endParaRPr lang="en-US" sz="3600" dirty="0">
              <a:solidFill>
                <a:schemeClr val="bg1"/>
              </a:solidFill>
            </a:endParaRPr>
          </a:p>
          <a:p>
            <a:pPr lvl="3"/>
            <a:r>
              <a:rPr lang="en-US" sz="3600" dirty="0">
                <a:solidFill>
                  <a:schemeClr val="bg1"/>
                </a:solidFill>
              </a:rPr>
              <a:t>Accountability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76902-A27B-E426-1B73-2CC18F53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RESULTS – KEY ISSUES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D43E-061D-9E5F-4D06-930E088B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5625"/>
            <a:ext cx="100736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Free online resource </a:t>
            </a:r>
            <a:r>
              <a:rPr lang="en-US" dirty="0">
                <a:solidFill>
                  <a:schemeClr val="bg1"/>
                </a:solidFill>
              </a:rPr>
              <a:t>of Tribal consultation policies/laws nationwide</a:t>
            </a:r>
          </a:p>
          <a:p>
            <a:pPr lvl="1"/>
            <a:r>
              <a:rPr lang="en-US" dirty="0"/>
              <a:t>Tribes</a:t>
            </a:r>
          </a:p>
          <a:p>
            <a:pPr lvl="1"/>
            <a:r>
              <a:rPr lang="en-US" dirty="0"/>
              <a:t>States</a:t>
            </a:r>
          </a:p>
          <a:p>
            <a:pPr lvl="1"/>
            <a:r>
              <a:rPr lang="en-US" dirty="0"/>
              <a:t>Federal government</a:t>
            </a:r>
          </a:p>
          <a:p>
            <a:pPr lvl="1"/>
            <a:r>
              <a:rPr lang="en-US" dirty="0"/>
              <a:t>Agencies </a:t>
            </a:r>
          </a:p>
          <a:p>
            <a:pPr lvl="1"/>
            <a:r>
              <a:rPr lang="en-US" dirty="0"/>
              <a:t>Some local governments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Phase 2 </a:t>
            </a:r>
            <a:r>
              <a:rPr lang="en-US" dirty="0">
                <a:solidFill>
                  <a:schemeClr val="bg1"/>
                </a:solidFill>
              </a:rPr>
              <a:t>(coming soon)  </a:t>
            </a:r>
          </a:p>
          <a:p>
            <a:pPr lvl="1"/>
            <a:r>
              <a:rPr lang="en-US" dirty="0"/>
              <a:t>consultation resources</a:t>
            </a:r>
          </a:p>
          <a:p>
            <a:pPr lvl="1"/>
            <a:r>
              <a:rPr lang="en-US" dirty="0"/>
              <a:t>results of ELI’s research on Tribal consultation in California and other states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sz="2400" dirty="0"/>
              <a:t>Henry Luce Foundation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60D9C-00FF-FD21-326E-6CB413A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TRIBAL CONSULTATION DIGITAL HUB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255B8-12C6-7C74-476C-DFBF6043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815465"/>
            <a:ext cx="9728200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Procedure</a:t>
            </a:r>
            <a:r>
              <a:rPr lang="en-US" dirty="0">
                <a:solidFill>
                  <a:schemeClr val="bg1"/>
                </a:solidFill>
              </a:rPr>
              <a:t> for including policies of Tribes</a:t>
            </a:r>
          </a:p>
          <a:p>
            <a:pPr lvl="1"/>
            <a:r>
              <a:rPr lang="en-US" dirty="0"/>
              <a:t>Publicly available policies</a:t>
            </a:r>
          </a:p>
          <a:p>
            <a:pPr lvl="1"/>
            <a:r>
              <a:rPr lang="en-US" dirty="0"/>
              <a:t>Option to opt out</a:t>
            </a:r>
          </a:p>
          <a:p>
            <a:pPr lvl="1"/>
            <a:r>
              <a:rPr lang="en-US" dirty="0"/>
              <a:t>Option to rescind permission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Listings</a:t>
            </a:r>
            <a:r>
              <a:rPr lang="en-US" dirty="0">
                <a:solidFill>
                  <a:schemeClr val="bg1"/>
                </a:solidFill>
              </a:rPr>
              <a:t> include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Policy abstract</a:t>
            </a:r>
          </a:p>
          <a:p>
            <a:pPr lvl="1"/>
            <a:r>
              <a:rPr lang="en-US" dirty="0"/>
              <a:t>Link to policy </a:t>
            </a:r>
            <a:r>
              <a:rPr lang="en-US"/>
              <a:t>or resource</a:t>
            </a:r>
            <a:endParaRPr lang="en-US" dirty="0"/>
          </a:p>
          <a:p>
            <a:pPr lvl="1"/>
            <a:r>
              <a:rPr lang="en-US" dirty="0"/>
              <a:t>Pdf for most state and Tribal policies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859E7-48D7-1D15-423E-8B84362A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Tribal consultation digital Hub</a:t>
            </a:r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76B2D-03C2-F03C-BDD8-22CEF841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TRIBAL CONSULTATION DIGITAL HUB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-CONDUCTING A SEARCH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64F155AA-8204-F80D-ACFD-C7D4E7F07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99" t="9179" r="24642"/>
          <a:stretch/>
        </p:blipFill>
        <p:spPr>
          <a:xfrm>
            <a:off x="3373066" y="1415480"/>
            <a:ext cx="5303183" cy="5195899"/>
          </a:xfrm>
        </p:spPr>
      </p:pic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0391A7-B2D7-F222-C992-927F47B6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776" y="1514829"/>
            <a:ext cx="9481168" cy="4296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LINKS TO THE TRIBAL CONSULTATION DIGITAL HUB:</a:t>
            </a:r>
          </a:p>
          <a:p>
            <a:pPr marL="0" indent="0">
              <a:buNone/>
            </a:pPr>
            <a:r>
              <a:rPr lang="en-US" dirty="0">
                <a:hlinkClick r:id="rId3" tooltip="http://eli.org/tribal-policies"/>
              </a:rPr>
              <a:t>http://Eli.org/tribal-policies</a:t>
            </a:r>
            <a:endParaRPr lang="en-US" dirty="0"/>
          </a:p>
          <a:p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QUESTIONS AND FEEDBACK: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consultationhub@eli.org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CONTACT: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Greta Swanson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swanson@eli.org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68313C-3F56-52F8-B403-25ECC8DF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452386"/>
            <a:ext cx="11150600" cy="1576109"/>
          </a:xfrm>
        </p:spPr>
        <p:txBody>
          <a:bodyPr/>
          <a:lstStyle/>
          <a:p>
            <a:pPr algn="ctr"/>
            <a:r>
              <a:rPr lang="en-US" sz="4400" spc="5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6CC6B4-2670-0729-C411-92BC4A26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7" y="2042223"/>
            <a:ext cx="3068329" cy="30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2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bdc598-37e4-46b9-adcd-08e55e9bb358" xsi:nil="true"/>
    <MediaServiceKeyPoints xmlns="81c9d155-5c35-4f74-a94b-dac1b75fcbd8" xsi:nil="true"/>
    <lcf76f155ced4ddcb4097134ff3c332f xmlns="81c9d155-5c35-4f74-a94b-dac1b75fcbd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F00E767DCA4DA7B4FB26F48513A8" ma:contentTypeVersion="17" ma:contentTypeDescription="Create a new document." ma:contentTypeScope="" ma:versionID="7fbb21e64c3d15312273b1d875642e3e">
  <xsd:schema xmlns:xsd="http://www.w3.org/2001/XMLSchema" xmlns:xs="http://www.w3.org/2001/XMLSchema" xmlns:p="http://schemas.microsoft.com/office/2006/metadata/properties" xmlns:ns2="81c9d155-5c35-4f74-a94b-dac1b75fcbd8" xmlns:ns3="8ebdc598-37e4-46b9-adcd-08e55e9bb358" targetNamespace="http://schemas.microsoft.com/office/2006/metadata/properties" ma:root="true" ma:fieldsID="c1fcdc6da05a1d2074fd1bd8945c4166" ns2:_="" ns3:_="">
    <xsd:import namespace="81c9d155-5c35-4f74-a94b-dac1b75fcbd8"/>
    <xsd:import namespace="8ebdc598-37e4-46b9-adcd-08e55e9bb3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9d155-5c35-4f74-a94b-dac1b75fc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98fdd6e-373a-423f-b64f-2f9f00727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c598-37e4-46b9-adcd-08e55e9bb3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1c7dfd6-b51f-43a4-8020-573793b2efd3}" ma:internalName="TaxCatchAll" ma:showField="CatchAllData" ma:web="8ebdc598-37e4-46b9-adcd-08e55e9bb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5D0AF7-B518-4463-B31C-740CCB58DDFF}"/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6630</TotalTime>
  <Words>384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lato</vt:lpstr>
      <vt:lpstr>Office Theme</vt:lpstr>
      <vt:lpstr>                 Greta Swanson  Environmental Law Institute August 14, 2024 </vt:lpstr>
      <vt:lpstr>TRIBAL CONSULTATION IN California </vt:lpstr>
      <vt:lpstr>SURVEY Results - trends</vt:lpstr>
      <vt:lpstr>SURVEY Results –  KEY ISSUES</vt:lpstr>
      <vt:lpstr>SURVEY RESULTS – KEY ISSUES</vt:lpstr>
      <vt:lpstr>TRIBAL CONSULTATION DIGITAL HUB</vt:lpstr>
      <vt:lpstr>Tribal consultation digital Hub</vt:lpstr>
      <vt:lpstr>TRIBAL CONSULTATION DIGITAL HUB  -CONDUCTING A SEARCH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Greta Swanson</dc:creator>
  <cp:lastModifiedBy>Greta Swanson</cp:lastModifiedBy>
  <cp:revision>3</cp:revision>
  <cp:lastPrinted>2024-08-10T21:44:37Z</cp:lastPrinted>
  <dcterms:created xsi:type="dcterms:W3CDTF">2024-08-09T15:17:24Z</dcterms:created>
  <dcterms:modified xsi:type="dcterms:W3CDTF">2024-08-27T19:09:10Z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0x010100CB6EF00E767DCA4DA7B4FB26F48513A8</vt:lpwstr>
  </property>
  <property fmtid="{D5CDD505-2E9C-101B-9397-08002B2CF9AE}" pid="3" name="MediaServiceImageTags">
    <vt:lpwstr/>
  </property>
</Properties>
</file>